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53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EF1B9-CC65-4B30-91DB-89CFD733BAB5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34DA1-4C70-461E-A3B7-AB48F2C2D201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Times New Roman" pitchFamily="18" charset="0"/>
            </a:rPr>
            <a:t>Ketimpangan kebijakan dan/atau peraturan perundang-undangan di sektor Agraria dan Pengelolaan Sumberdaya Alam</a:t>
          </a:r>
          <a:endParaRPr lang="en-US" sz="1800" dirty="0">
            <a:latin typeface="+mn-lt"/>
            <a:cs typeface="Times New Roman" pitchFamily="18" charset="0"/>
          </a:endParaRPr>
        </a:p>
      </dgm:t>
    </dgm:pt>
    <dgm:pt modelId="{F8527B9D-0162-4BBE-8667-50D25BD6253D}" type="parTrans" cxnId="{872F11FC-1DCB-4EE8-86E6-155354F9BE09}">
      <dgm:prSet/>
      <dgm:spPr/>
      <dgm:t>
        <a:bodyPr/>
        <a:lstStyle/>
        <a:p>
          <a:endParaRPr lang="en-US" sz="2000"/>
        </a:p>
      </dgm:t>
    </dgm:pt>
    <dgm:pt modelId="{76E8B258-98B6-45F0-930D-BA5253C33D21}" type="sibTrans" cxnId="{872F11FC-1DCB-4EE8-86E6-155354F9BE09}">
      <dgm:prSet/>
      <dgm:spPr/>
      <dgm:t>
        <a:bodyPr/>
        <a:lstStyle/>
        <a:p>
          <a:endParaRPr lang="en-US" sz="2000"/>
        </a:p>
      </dgm:t>
    </dgm:pt>
    <dgm:pt modelId="{9502769D-1588-46A3-8D2F-98BCA6FB6E1A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Times New Roman" pitchFamily="18" charset="0"/>
            </a:rPr>
            <a:t>Konversi </a:t>
          </a:r>
          <a:r>
            <a:rPr lang="en-US" sz="1800" b="1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wilayah kelola rakyat</a:t>
          </a:r>
          <a:r>
            <a:rPr lang="en-US" sz="1800" dirty="0" smtClean="0">
              <a:latin typeface="+mn-lt"/>
              <a:cs typeface="Times New Roman" pitchFamily="18" charset="0"/>
            </a:rPr>
            <a:t> menjadi izin </a:t>
          </a:r>
          <a:r>
            <a:rPr lang="en-US" sz="1800" b="1" dirty="0" err="1" smtClean="0">
              <a:solidFill>
                <a:srgbClr val="FF0000"/>
              </a:solidFill>
              <a:latin typeface="+mn-lt"/>
              <a:cs typeface="Times New Roman" pitchFamily="18" charset="0"/>
            </a:rPr>
            <a:t>konsesi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+mn-lt"/>
              <a:cs typeface="Times New Roman" pitchFamily="18" charset="0"/>
            </a:rPr>
            <a:t>korporasi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perkebunan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skala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besar</a:t>
          </a:r>
          <a:r>
            <a:rPr lang="en-US" sz="1800" dirty="0" smtClean="0">
              <a:latin typeface="+mn-lt"/>
              <a:cs typeface="Times New Roman" pitchFamily="18" charset="0"/>
            </a:rPr>
            <a:t>, </a:t>
          </a:r>
          <a:r>
            <a:rPr lang="en-US" sz="1800" dirty="0" err="1" smtClean="0">
              <a:latin typeface="+mn-lt"/>
              <a:cs typeface="Times New Roman" pitchFamily="18" charset="0"/>
            </a:rPr>
            <a:t>yaiyu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perkebunan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sawit</a:t>
          </a:r>
          <a:r>
            <a:rPr lang="en-US" sz="1800" dirty="0" smtClean="0">
              <a:latin typeface="+mn-lt"/>
              <a:cs typeface="Times New Roman" pitchFamily="18" charset="0"/>
            </a:rPr>
            <a:t>  </a:t>
          </a:r>
          <a:r>
            <a:rPr lang="en-US" sz="1800" dirty="0" err="1" smtClean="0">
              <a:latin typeface="+mn-lt"/>
              <a:cs typeface="Times New Roman" pitchFamily="18" charset="0"/>
            </a:rPr>
            <a:t>sebesar</a:t>
          </a:r>
          <a:r>
            <a:rPr lang="en-US" sz="1800" dirty="0" smtClean="0">
              <a:latin typeface="+mn-lt"/>
              <a:cs typeface="Times New Roman" pitchFamily="18" charset="0"/>
            </a:rPr>
            <a:t> 12,3 </a:t>
          </a:r>
          <a:r>
            <a:rPr lang="en-US" sz="1800" dirty="0" err="1" smtClean="0">
              <a:latin typeface="+mn-lt"/>
              <a:cs typeface="Times New Roman" pitchFamily="18" charset="0"/>
            </a:rPr>
            <a:t>juta</a:t>
          </a:r>
          <a:r>
            <a:rPr lang="en-US" sz="1800" dirty="0" smtClean="0">
              <a:latin typeface="+mn-lt"/>
              <a:cs typeface="Times New Roman" pitchFamily="18" charset="0"/>
            </a:rPr>
            <a:t> ha, HTI 10,1 juta ha, HPH 25 juta ha, </a:t>
          </a:r>
          <a:r>
            <a:rPr lang="en-US" sz="1800" dirty="0" err="1" smtClean="0">
              <a:latin typeface="+mn-lt"/>
              <a:cs typeface="Times New Roman" pitchFamily="18" charset="0"/>
            </a:rPr>
            <a:t>pertambangan</a:t>
          </a:r>
          <a:r>
            <a:rPr lang="en-US" sz="1800" dirty="0" smtClean="0">
              <a:latin typeface="+mn-lt"/>
              <a:cs typeface="Times New Roman" pitchFamily="18" charset="0"/>
            </a:rPr>
            <a:t> 3,2 juta ha (dalam kawasan hutan) dimana jumlah </a:t>
          </a:r>
          <a:r>
            <a:rPr lang="en-US" sz="1800" dirty="0" err="1" smtClean="0">
              <a:latin typeface="+mn-lt"/>
              <a:cs typeface="Times New Roman" pitchFamily="18" charset="0"/>
            </a:rPr>
            <a:t>keseluruhanya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b="1" dirty="0" smtClean="0">
              <a:latin typeface="+mn-lt"/>
              <a:cs typeface="Times New Roman" pitchFamily="18" charset="0"/>
            </a:rPr>
            <a:t>57 juta ha </a:t>
          </a:r>
          <a:r>
            <a:rPr lang="en-US" sz="1800" dirty="0" smtClean="0">
              <a:latin typeface="+mn-lt"/>
              <a:cs typeface="Times New Roman" pitchFamily="18" charset="0"/>
            </a:rPr>
            <a:t>melalui izin pengelolaan </a:t>
          </a:r>
          <a:r>
            <a:rPr lang="en-US" sz="1800" dirty="0" err="1" smtClean="0">
              <a:latin typeface="+mn-lt"/>
              <a:cs typeface="Times New Roman" pitchFamily="18" charset="0"/>
            </a:rPr>
            <a:t>sumberdaya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alam</a:t>
          </a:r>
          <a:r>
            <a:rPr lang="en-US" sz="1800" dirty="0" smtClean="0">
              <a:latin typeface="+mn-lt"/>
              <a:cs typeface="Times New Roman" pitchFamily="18" charset="0"/>
            </a:rPr>
            <a:t>.</a:t>
          </a:r>
          <a:endParaRPr lang="en-US" sz="1800" dirty="0">
            <a:latin typeface="+mn-lt"/>
            <a:cs typeface="Times New Roman" pitchFamily="18" charset="0"/>
          </a:endParaRPr>
        </a:p>
      </dgm:t>
    </dgm:pt>
    <dgm:pt modelId="{4070DBE5-26BE-41CD-8753-FF9E9793AA29}" type="parTrans" cxnId="{6D9A105F-C1DA-4EE7-AC08-E7A1C92F1556}">
      <dgm:prSet/>
      <dgm:spPr/>
      <dgm:t>
        <a:bodyPr/>
        <a:lstStyle/>
        <a:p>
          <a:endParaRPr lang="en-US" sz="2000"/>
        </a:p>
      </dgm:t>
    </dgm:pt>
    <dgm:pt modelId="{802512E5-476F-462F-B850-22DE853D0862}" type="sibTrans" cxnId="{6D9A105F-C1DA-4EE7-AC08-E7A1C92F1556}">
      <dgm:prSet/>
      <dgm:spPr/>
      <dgm:t>
        <a:bodyPr/>
        <a:lstStyle/>
        <a:p>
          <a:endParaRPr lang="en-US" sz="2000"/>
        </a:p>
      </dgm:t>
    </dgm:pt>
    <dgm:pt modelId="{3240A196-7902-44AA-A0AB-327421626281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Times New Roman" pitchFamily="18" charset="0"/>
            </a:rPr>
            <a:t>Institusi Pemerintahan menjadi bagian dari </a:t>
          </a:r>
          <a:r>
            <a:rPr lang="en-US" sz="1800" dirty="0" err="1" smtClean="0">
              <a:latin typeface="+mn-lt"/>
              <a:cs typeface="Times New Roman" pitchFamily="18" charset="0"/>
            </a:rPr>
            <a:t>konflik</a:t>
          </a:r>
          <a:r>
            <a:rPr lang="en-US" sz="1800" dirty="0" smtClean="0">
              <a:latin typeface="+mn-lt"/>
              <a:cs typeface="Times New Roman" pitchFamily="18" charset="0"/>
            </a:rPr>
            <a:t> </a:t>
          </a:r>
          <a:r>
            <a:rPr lang="en-US" sz="1800" dirty="0" err="1" smtClean="0">
              <a:latin typeface="+mn-lt"/>
              <a:cs typeface="Times New Roman" pitchFamily="18" charset="0"/>
            </a:rPr>
            <a:t>Agararia</a:t>
          </a:r>
          <a:r>
            <a:rPr lang="en-US" sz="1800" dirty="0" smtClean="0">
              <a:latin typeface="+mn-lt"/>
              <a:cs typeface="Times New Roman" pitchFamily="18" charset="0"/>
            </a:rPr>
            <a:t> dan Sumberdaya alam </a:t>
          </a:r>
          <a:endParaRPr lang="en-US" sz="1800" dirty="0">
            <a:latin typeface="+mn-lt"/>
            <a:cs typeface="Times New Roman" pitchFamily="18" charset="0"/>
          </a:endParaRPr>
        </a:p>
      </dgm:t>
    </dgm:pt>
    <dgm:pt modelId="{C3E5B198-ACB5-4097-9DA7-F9FF2BD3791D}" type="parTrans" cxnId="{9CAD2DA2-4F86-4751-A844-52DF3FAA3A95}">
      <dgm:prSet/>
      <dgm:spPr/>
      <dgm:t>
        <a:bodyPr/>
        <a:lstStyle/>
        <a:p>
          <a:endParaRPr lang="en-US" sz="2000"/>
        </a:p>
      </dgm:t>
    </dgm:pt>
    <dgm:pt modelId="{73C09570-96F9-451D-940B-28E58DEAA654}" type="sibTrans" cxnId="{9CAD2DA2-4F86-4751-A844-52DF3FAA3A95}">
      <dgm:prSet/>
      <dgm:spPr/>
      <dgm:t>
        <a:bodyPr/>
        <a:lstStyle/>
        <a:p>
          <a:endParaRPr lang="en-US" sz="2000"/>
        </a:p>
      </dgm:t>
    </dgm:pt>
    <dgm:pt modelId="{C0AABE94-4CE2-6945-A1A3-531D5983DE0E}">
      <dgm:prSet phldrT="[Text]" custT="1"/>
      <dgm:spPr/>
      <dgm:t>
        <a:bodyPr/>
        <a:lstStyle/>
        <a:p>
          <a:r>
            <a:rPr lang="en-US" sz="1800" dirty="0" smtClean="0">
              <a:latin typeface="+mn-lt"/>
              <a:cs typeface="Times New Roman" pitchFamily="18" charset="0"/>
            </a:rPr>
            <a:t>Ketimpangan dan ketidakadilan penguasaan dan pengelolaan sumber-sumber agraria-SDA, yang sebagian besar dikuasai oleh korporasi</a:t>
          </a:r>
          <a:endParaRPr lang="en-US" sz="1800" dirty="0">
            <a:latin typeface="+mn-lt"/>
            <a:cs typeface="Times New Roman" pitchFamily="18" charset="0"/>
          </a:endParaRPr>
        </a:p>
      </dgm:t>
    </dgm:pt>
    <dgm:pt modelId="{2848BBCB-FBA8-AE49-9332-7DE32CA29C13}" type="parTrans" cxnId="{209B4E83-9605-C74D-AB1D-69CA0343AC2E}">
      <dgm:prSet/>
      <dgm:spPr/>
      <dgm:t>
        <a:bodyPr/>
        <a:lstStyle/>
        <a:p>
          <a:endParaRPr lang="en-US" sz="2000"/>
        </a:p>
      </dgm:t>
    </dgm:pt>
    <dgm:pt modelId="{081B7081-A624-1443-BA6C-EC2A1CC7003B}" type="sibTrans" cxnId="{209B4E83-9605-C74D-AB1D-69CA0343AC2E}">
      <dgm:prSet/>
      <dgm:spPr/>
      <dgm:t>
        <a:bodyPr/>
        <a:lstStyle/>
        <a:p>
          <a:endParaRPr lang="en-US" sz="2000"/>
        </a:p>
      </dgm:t>
    </dgm:pt>
    <dgm:pt modelId="{39685649-6BD0-4256-B492-989CA1B69E46}" type="pres">
      <dgm:prSet presAssocID="{C3AEF1B9-CC65-4B30-91DB-89CFD733BA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5157A-2AE3-124E-8EB5-5CCF0E1FFB74}" type="pres">
      <dgm:prSet presAssocID="{C0AABE94-4CE2-6945-A1A3-531D5983DE0E}" presName="parentLin" presStyleCnt="0"/>
      <dgm:spPr/>
      <dgm:t>
        <a:bodyPr/>
        <a:lstStyle/>
        <a:p>
          <a:endParaRPr lang="en-US"/>
        </a:p>
      </dgm:t>
    </dgm:pt>
    <dgm:pt modelId="{615CED19-5D6F-F14E-A196-4E59DA1E9327}" type="pres">
      <dgm:prSet presAssocID="{C0AABE94-4CE2-6945-A1A3-531D5983DE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195127F-D0DB-0743-979C-B417737A56E2}" type="pres">
      <dgm:prSet presAssocID="{C0AABE94-4CE2-6945-A1A3-531D5983DE0E}" presName="parentText" presStyleLbl="node1" presStyleIdx="0" presStyleCnt="4" custScaleX="137859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95874-698C-8140-BA88-C7A87D4D17A0}" type="pres">
      <dgm:prSet presAssocID="{C0AABE94-4CE2-6945-A1A3-531D5983DE0E}" presName="negativeSpace" presStyleCnt="0"/>
      <dgm:spPr/>
      <dgm:t>
        <a:bodyPr/>
        <a:lstStyle/>
        <a:p>
          <a:endParaRPr lang="en-US"/>
        </a:p>
      </dgm:t>
    </dgm:pt>
    <dgm:pt modelId="{557F4E62-55EF-2E43-8D22-AF878D5068E8}" type="pres">
      <dgm:prSet presAssocID="{C0AABE94-4CE2-6945-A1A3-531D5983DE0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49952-1361-3141-A16D-4CCAF1D3FF12}" type="pres">
      <dgm:prSet presAssocID="{081B7081-A624-1443-BA6C-EC2A1CC7003B}" presName="spaceBetweenRectangles" presStyleCnt="0"/>
      <dgm:spPr/>
      <dgm:t>
        <a:bodyPr/>
        <a:lstStyle/>
        <a:p>
          <a:endParaRPr lang="en-US"/>
        </a:p>
      </dgm:t>
    </dgm:pt>
    <dgm:pt modelId="{1293AA57-664F-40BE-9E78-28B62884BCA5}" type="pres">
      <dgm:prSet presAssocID="{E4D34DA1-4C70-461E-A3B7-AB48F2C2D201}" presName="parentLin" presStyleCnt="0"/>
      <dgm:spPr/>
      <dgm:t>
        <a:bodyPr/>
        <a:lstStyle/>
        <a:p>
          <a:endParaRPr lang="en-US"/>
        </a:p>
      </dgm:t>
    </dgm:pt>
    <dgm:pt modelId="{19AE84CA-190F-45BD-842C-FA1C8BC372D0}" type="pres">
      <dgm:prSet presAssocID="{E4D34DA1-4C70-461E-A3B7-AB48F2C2D20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CA7CC08-FD87-42DF-9401-7FFE318431CB}" type="pres">
      <dgm:prSet presAssocID="{E4D34DA1-4C70-461E-A3B7-AB48F2C2D201}" presName="parentText" presStyleLbl="node1" presStyleIdx="1" presStyleCnt="4" custScaleX="136070" custScaleY="151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D0551-06BC-4119-9515-E4F175D9B8E9}" type="pres">
      <dgm:prSet presAssocID="{E4D34DA1-4C70-461E-A3B7-AB48F2C2D201}" presName="negativeSpace" presStyleCnt="0"/>
      <dgm:spPr/>
      <dgm:t>
        <a:bodyPr/>
        <a:lstStyle/>
        <a:p>
          <a:endParaRPr lang="en-US"/>
        </a:p>
      </dgm:t>
    </dgm:pt>
    <dgm:pt modelId="{94F4BC09-4833-46FD-B09A-60D64F3DCFD4}" type="pres">
      <dgm:prSet presAssocID="{E4D34DA1-4C70-461E-A3B7-AB48F2C2D20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E19A2-0C79-4F96-980F-E3B6CF50D3EE}" type="pres">
      <dgm:prSet presAssocID="{76E8B258-98B6-45F0-930D-BA5253C33D21}" presName="spaceBetweenRectangles" presStyleCnt="0"/>
      <dgm:spPr/>
      <dgm:t>
        <a:bodyPr/>
        <a:lstStyle/>
        <a:p>
          <a:endParaRPr lang="en-US"/>
        </a:p>
      </dgm:t>
    </dgm:pt>
    <dgm:pt modelId="{B891EE08-7CDA-4720-AD80-99C30FAF0C09}" type="pres">
      <dgm:prSet presAssocID="{9502769D-1588-46A3-8D2F-98BCA6FB6E1A}" presName="parentLin" presStyleCnt="0"/>
      <dgm:spPr/>
      <dgm:t>
        <a:bodyPr/>
        <a:lstStyle/>
        <a:p>
          <a:endParaRPr lang="en-US"/>
        </a:p>
      </dgm:t>
    </dgm:pt>
    <dgm:pt modelId="{D93F3CF4-2B53-4C78-B22D-593BB774F6B6}" type="pres">
      <dgm:prSet presAssocID="{9502769D-1588-46A3-8D2F-98BCA6FB6E1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EF3B680-073B-4088-814E-E1C1208CF988}" type="pres">
      <dgm:prSet presAssocID="{9502769D-1588-46A3-8D2F-98BCA6FB6E1A}" presName="parentText" presStyleLbl="node1" presStyleIdx="2" presStyleCnt="4" custScaleX="138817" custScaleY="2867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812AE-BD4B-4391-B115-5EB6C39C37ED}" type="pres">
      <dgm:prSet presAssocID="{9502769D-1588-46A3-8D2F-98BCA6FB6E1A}" presName="negativeSpace" presStyleCnt="0"/>
      <dgm:spPr/>
      <dgm:t>
        <a:bodyPr/>
        <a:lstStyle/>
        <a:p>
          <a:endParaRPr lang="en-US"/>
        </a:p>
      </dgm:t>
    </dgm:pt>
    <dgm:pt modelId="{C2A98031-B0ED-48BA-8660-5FDDAA481CB4}" type="pres">
      <dgm:prSet presAssocID="{9502769D-1588-46A3-8D2F-98BCA6FB6E1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3511-AE0A-4673-BC4F-47DD57E9573C}" type="pres">
      <dgm:prSet presAssocID="{802512E5-476F-462F-B850-22DE853D0862}" presName="spaceBetweenRectangles" presStyleCnt="0"/>
      <dgm:spPr/>
      <dgm:t>
        <a:bodyPr/>
        <a:lstStyle/>
        <a:p>
          <a:endParaRPr lang="en-US"/>
        </a:p>
      </dgm:t>
    </dgm:pt>
    <dgm:pt modelId="{FFA8AA8F-6954-4E94-A3CD-C35DB80BE49F}" type="pres">
      <dgm:prSet presAssocID="{3240A196-7902-44AA-A0AB-327421626281}" presName="parentLin" presStyleCnt="0"/>
      <dgm:spPr/>
      <dgm:t>
        <a:bodyPr/>
        <a:lstStyle/>
        <a:p>
          <a:endParaRPr lang="en-US"/>
        </a:p>
      </dgm:t>
    </dgm:pt>
    <dgm:pt modelId="{75152644-A9CD-48FB-815F-1F4B74C87DF2}" type="pres">
      <dgm:prSet presAssocID="{3240A196-7902-44AA-A0AB-32742162628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26CD945-3A40-4EA0-B118-896C2D1BD86B}" type="pres">
      <dgm:prSet presAssocID="{3240A196-7902-44AA-A0AB-327421626281}" presName="parentText" presStyleLbl="node1" presStyleIdx="3" presStyleCnt="4" custScaleX="142500" custScaleY="1158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8F08-0490-46E2-A3C2-30F29736921A}" type="pres">
      <dgm:prSet presAssocID="{3240A196-7902-44AA-A0AB-327421626281}" presName="negativeSpace" presStyleCnt="0"/>
      <dgm:spPr/>
      <dgm:t>
        <a:bodyPr/>
        <a:lstStyle/>
        <a:p>
          <a:endParaRPr lang="en-US"/>
        </a:p>
      </dgm:t>
    </dgm:pt>
    <dgm:pt modelId="{05689B72-389B-47C9-871F-A5A0B18EA6DC}" type="pres">
      <dgm:prSet presAssocID="{3240A196-7902-44AA-A0AB-32742162628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CE935-7006-E944-B309-D2A3B719EE77}" type="presOf" srcId="{3240A196-7902-44AA-A0AB-327421626281}" destId="{75152644-A9CD-48FB-815F-1F4B74C87DF2}" srcOrd="0" destOrd="0" presId="urn:microsoft.com/office/officeart/2005/8/layout/list1"/>
    <dgm:cxn modelId="{93FA61CA-F8F9-6E43-AB3A-ABDF0C000878}" type="presOf" srcId="{E4D34DA1-4C70-461E-A3B7-AB48F2C2D201}" destId="{19AE84CA-190F-45BD-842C-FA1C8BC372D0}" srcOrd="0" destOrd="0" presId="urn:microsoft.com/office/officeart/2005/8/layout/list1"/>
    <dgm:cxn modelId="{B0B9D2E8-5BE3-4747-9695-9904622C3EFA}" type="presOf" srcId="{9502769D-1588-46A3-8D2F-98BCA6FB6E1A}" destId="{9EF3B680-073B-4088-814E-E1C1208CF988}" srcOrd="1" destOrd="0" presId="urn:microsoft.com/office/officeart/2005/8/layout/list1"/>
    <dgm:cxn modelId="{04029924-F451-1E47-84C5-C49659283343}" type="presOf" srcId="{E4D34DA1-4C70-461E-A3B7-AB48F2C2D201}" destId="{5CA7CC08-FD87-42DF-9401-7FFE318431CB}" srcOrd="1" destOrd="0" presId="urn:microsoft.com/office/officeart/2005/8/layout/list1"/>
    <dgm:cxn modelId="{872F11FC-1DCB-4EE8-86E6-155354F9BE09}" srcId="{C3AEF1B9-CC65-4B30-91DB-89CFD733BAB5}" destId="{E4D34DA1-4C70-461E-A3B7-AB48F2C2D201}" srcOrd="1" destOrd="0" parTransId="{F8527B9D-0162-4BBE-8667-50D25BD6253D}" sibTransId="{76E8B258-98B6-45F0-930D-BA5253C33D21}"/>
    <dgm:cxn modelId="{E9478108-7BA8-AB41-A198-B4C4665C0F06}" type="presOf" srcId="{9502769D-1588-46A3-8D2F-98BCA6FB6E1A}" destId="{D93F3CF4-2B53-4C78-B22D-593BB774F6B6}" srcOrd="0" destOrd="0" presId="urn:microsoft.com/office/officeart/2005/8/layout/list1"/>
    <dgm:cxn modelId="{C5B7A043-CAC6-E54E-B490-293D93148143}" type="presOf" srcId="{C0AABE94-4CE2-6945-A1A3-531D5983DE0E}" destId="{615CED19-5D6F-F14E-A196-4E59DA1E9327}" srcOrd="0" destOrd="0" presId="urn:microsoft.com/office/officeart/2005/8/layout/list1"/>
    <dgm:cxn modelId="{6D9A105F-C1DA-4EE7-AC08-E7A1C92F1556}" srcId="{C3AEF1B9-CC65-4B30-91DB-89CFD733BAB5}" destId="{9502769D-1588-46A3-8D2F-98BCA6FB6E1A}" srcOrd="2" destOrd="0" parTransId="{4070DBE5-26BE-41CD-8753-FF9E9793AA29}" sibTransId="{802512E5-476F-462F-B850-22DE853D0862}"/>
    <dgm:cxn modelId="{B5F265E9-1207-524E-AAF0-AB66DC0B63D5}" type="presOf" srcId="{C3AEF1B9-CC65-4B30-91DB-89CFD733BAB5}" destId="{39685649-6BD0-4256-B492-989CA1B69E46}" srcOrd="0" destOrd="0" presId="urn:microsoft.com/office/officeart/2005/8/layout/list1"/>
    <dgm:cxn modelId="{9EB4F475-6AC9-8748-BDE8-AB73A2491CF5}" type="presOf" srcId="{3240A196-7902-44AA-A0AB-327421626281}" destId="{326CD945-3A40-4EA0-B118-896C2D1BD86B}" srcOrd="1" destOrd="0" presId="urn:microsoft.com/office/officeart/2005/8/layout/list1"/>
    <dgm:cxn modelId="{9CAD2DA2-4F86-4751-A844-52DF3FAA3A95}" srcId="{C3AEF1B9-CC65-4B30-91DB-89CFD733BAB5}" destId="{3240A196-7902-44AA-A0AB-327421626281}" srcOrd="3" destOrd="0" parTransId="{C3E5B198-ACB5-4097-9DA7-F9FF2BD3791D}" sibTransId="{73C09570-96F9-451D-940B-28E58DEAA654}"/>
    <dgm:cxn modelId="{209B4E83-9605-C74D-AB1D-69CA0343AC2E}" srcId="{C3AEF1B9-CC65-4B30-91DB-89CFD733BAB5}" destId="{C0AABE94-4CE2-6945-A1A3-531D5983DE0E}" srcOrd="0" destOrd="0" parTransId="{2848BBCB-FBA8-AE49-9332-7DE32CA29C13}" sibTransId="{081B7081-A624-1443-BA6C-EC2A1CC7003B}"/>
    <dgm:cxn modelId="{AA78FD89-5898-EB49-98F2-219E6C26BCC0}" type="presOf" srcId="{C0AABE94-4CE2-6945-A1A3-531D5983DE0E}" destId="{D195127F-D0DB-0743-979C-B417737A56E2}" srcOrd="1" destOrd="0" presId="urn:microsoft.com/office/officeart/2005/8/layout/list1"/>
    <dgm:cxn modelId="{59943B73-A5F9-8742-8B59-AA8E7804F420}" type="presParOf" srcId="{39685649-6BD0-4256-B492-989CA1B69E46}" destId="{D205157A-2AE3-124E-8EB5-5CCF0E1FFB74}" srcOrd="0" destOrd="0" presId="urn:microsoft.com/office/officeart/2005/8/layout/list1"/>
    <dgm:cxn modelId="{CF06FEF1-854F-7342-A18F-D2776C378106}" type="presParOf" srcId="{D205157A-2AE3-124E-8EB5-5CCF0E1FFB74}" destId="{615CED19-5D6F-F14E-A196-4E59DA1E9327}" srcOrd="0" destOrd="0" presId="urn:microsoft.com/office/officeart/2005/8/layout/list1"/>
    <dgm:cxn modelId="{D3D4D15F-0E39-0A48-ACFA-640CD94C8ABF}" type="presParOf" srcId="{D205157A-2AE3-124E-8EB5-5CCF0E1FFB74}" destId="{D195127F-D0DB-0743-979C-B417737A56E2}" srcOrd="1" destOrd="0" presId="urn:microsoft.com/office/officeart/2005/8/layout/list1"/>
    <dgm:cxn modelId="{ECB5FB42-CF97-7C45-951F-D2BF1BE53CC6}" type="presParOf" srcId="{39685649-6BD0-4256-B492-989CA1B69E46}" destId="{47995874-698C-8140-BA88-C7A87D4D17A0}" srcOrd="1" destOrd="0" presId="urn:microsoft.com/office/officeart/2005/8/layout/list1"/>
    <dgm:cxn modelId="{2488AC76-B117-954A-A16F-7764D466B930}" type="presParOf" srcId="{39685649-6BD0-4256-B492-989CA1B69E46}" destId="{557F4E62-55EF-2E43-8D22-AF878D5068E8}" srcOrd="2" destOrd="0" presId="urn:microsoft.com/office/officeart/2005/8/layout/list1"/>
    <dgm:cxn modelId="{558B3ACC-5FE0-684D-AB8A-DA2239B2C7F1}" type="presParOf" srcId="{39685649-6BD0-4256-B492-989CA1B69E46}" destId="{F3749952-1361-3141-A16D-4CCAF1D3FF12}" srcOrd="3" destOrd="0" presId="urn:microsoft.com/office/officeart/2005/8/layout/list1"/>
    <dgm:cxn modelId="{45123526-65BD-B249-A987-FCC8CF1D827F}" type="presParOf" srcId="{39685649-6BD0-4256-B492-989CA1B69E46}" destId="{1293AA57-664F-40BE-9E78-28B62884BCA5}" srcOrd="4" destOrd="0" presId="urn:microsoft.com/office/officeart/2005/8/layout/list1"/>
    <dgm:cxn modelId="{E6ECC08A-EED8-204C-9D92-B9EDF13C6CFE}" type="presParOf" srcId="{1293AA57-664F-40BE-9E78-28B62884BCA5}" destId="{19AE84CA-190F-45BD-842C-FA1C8BC372D0}" srcOrd="0" destOrd="0" presId="urn:microsoft.com/office/officeart/2005/8/layout/list1"/>
    <dgm:cxn modelId="{FE359245-C457-DA43-AA89-9E3AB8A0C482}" type="presParOf" srcId="{1293AA57-664F-40BE-9E78-28B62884BCA5}" destId="{5CA7CC08-FD87-42DF-9401-7FFE318431CB}" srcOrd="1" destOrd="0" presId="urn:microsoft.com/office/officeart/2005/8/layout/list1"/>
    <dgm:cxn modelId="{5E501A9F-AF0A-F24B-8AC6-766FD3A6ACF8}" type="presParOf" srcId="{39685649-6BD0-4256-B492-989CA1B69E46}" destId="{C24D0551-06BC-4119-9515-E4F175D9B8E9}" srcOrd="5" destOrd="0" presId="urn:microsoft.com/office/officeart/2005/8/layout/list1"/>
    <dgm:cxn modelId="{93543B75-DA84-AE44-A6F9-32D342940708}" type="presParOf" srcId="{39685649-6BD0-4256-B492-989CA1B69E46}" destId="{94F4BC09-4833-46FD-B09A-60D64F3DCFD4}" srcOrd="6" destOrd="0" presId="urn:microsoft.com/office/officeart/2005/8/layout/list1"/>
    <dgm:cxn modelId="{9DB6813E-A6A5-8440-9DA1-5994B8787519}" type="presParOf" srcId="{39685649-6BD0-4256-B492-989CA1B69E46}" destId="{B15E19A2-0C79-4F96-980F-E3B6CF50D3EE}" srcOrd="7" destOrd="0" presId="urn:microsoft.com/office/officeart/2005/8/layout/list1"/>
    <dgm:cxn modelId="{55CD0088-0F03-D442-995E-C7343240A8E5}" type="presParOf" srcId="{39685649-6BD0-4256-B492-989CA1B69E46}" destId="{B891EE08-7CDA-4720-AD80-99C30FAF0C09}" srcOrd="8" destOrd="0" presId="urn:microsoft.com/office/officeart/2005/8/layout/list1"/>
    <dgm:cxn modelId="{B1A1A51B-BD5C-104E-9FCD-446363639CB3}" type="presParOf" srcId="{B891EE08-7CDA-4720-AD80-99C30FAF0C09}" destId="{D93F3CF4-2B53-4C78-B22D-593BB774F6B6}" srcOrd="0" destOrd="0" presId="urn:microsoft.com/office/officeart/2005/8/layout/list1"/>
    <dgm:cxn modelId="{6F7413F5-9591-164B-9D0B-14E1AA419AA3}" type="presParOf" srcId="{B891EE08-7CDA-4720-AD80-99C30FAF0C09}" destId="{9EF3B680-073B-4088-814E-E1C1208CF988}" srcOrd="1" destOrd="0" presId="urn:microsoft.com/office/officeart/2005/8/layout/list1"/>
    <dgm:cxn modelId="{29B6FF98-4357-0644-83DD-16EF24D0ED98}" type="presParOf" srcId="{39685649-6BD0-4256-B492-989CA1B69E46}" destId="{952812AE-BD4B-4391-B115-5EB6C39C37ED}" srcOrd="9" destOrd="0" presId="urn:microsoft.com/office/officeart/2005/8/layout/list1"/>
    <dgm:cxn modelId="{7FCF9C10-0EC3-7F4F-A3B7-6A8ACFAEC4F5}" type="presParOf" srcId="{39685649-6BD0-4256-B492-989CA1B69E46}" destId="{C2A98031-B0ED-48BA-8660-5FDDAA481CB4}" srcOrd="10" destOrd="0" presId="urn:microsoft.com/office/officeart/2005/8/layout/list1"/>
    <dgm:cxn modelId="{835ED20B-FD56-E14A-BA3B-240E2464C487}" type="presParOf" srcId="{39685649-6BD0-4256-B492-989CA1B69E46}" destId="{C47A3511-AE0A-4673-BC4F-47DD57E9573C}" srcOrd="11" destOrd="0" presId="urn:microsoft.com/office/officeart/2005/8/layout/list1"/>
    <dgm:cxn modelId="{924603C1-AA8A-9642-9249-A59488329832}" type="presParOf" srcId="{39685649-6BD0-4256-B492-989CA1B69E46}" destId="{FFA8AA8F-6954-4E94-A3CD-C35DB80BE49F}" srcOrd="12" destOrd="0" presId="urn:microsoft.com/office/officeart/2005/8/layout/list1"/>
    <dgm:cxn modelId="{CEBD6B47-A1B4-974B-A8B8-3938DF4DBCCC}" type="presParOf" srcId="{FFA8AA8F-6954-4E94-A3CD-C35DB80BE49F}" destId="{75152644-A9CD-48FB-815F-1F4B74C87DF2}" srcOrd="0" destOrd="0" presId="urn:microsoft.com/office/officeart/2005/8/layout/list1"/>
    <dgm:cxn modelId="{BBC86942-825F-5E4D-AF62-98E9F02B9787}" type="presParOf" srcId="{FFA8AA8F-6954-4E94-A3CD-C35DB80BE49F}" destId="{326CD945-3A40-4EA0-B118-896C2D1BD86B}" srcOrd="1" destOrd="0" presId="urn:microsoft.com/office/officeart/2005/8/layout/list1"/>
    <dgm:cxn modelId="{6AB529C4-C1AD-844D-B093-0A0D179B2D94}" type="presParOf" srcId="{39685649-6BD0-4256-B492-989CA1B69E46}" destId="{C5878F08-0490-46E2-A3C2-30F29736921A}" srcOrd="13" destOrd="0" presId="urn:microsoft.com/office/officeart/2005/8/layout/list1"/>
    <dgm:cxn modelId="{C0715B8F-E4BE-4D40-945D-D789ED995392}" type="presParOf" srcId="{39685649-6BD0-4256-B492-989CA1B69E46}" destId="{05689B72-389B-47C9-871F-A5A0B18EA6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F4E62-55EF-2E43-8D22-AF878D5068E8}">
      <dsp:nvSpPr>
        <dsp:cNvPr id="0" name=""/>
        <dsp:cNvSpPr/>
      </dsp:nvSpPr>
      <dsp:spPr>
        <a:xfrm>
          <a:off x="0" y="571745"/>
          <a:ext cx="8236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95127F-D0DB-0743-979C-B417737A56E2}">
      <dsp:nvSpPr>
        <dsp:cNvPr id="0" name=""/>
        <dsp:cNvSpPr/>
      </dsp:nvSpPr>
      <dsp:spPr>
        <a:xfrm>
          <a:off x="405389" y="2541"/>
          <a:ext cx="7824116" cy="8644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24" tIns="0" rIns="2179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  <a:cs typeface="Times New Roman" pitchFamily="18" charset="0"/>
            </a:rPr>
            <a:t>Ketimpangan dan ketidakadilan penguasaan dan pengelolaan sumber-sumber agraria-SDA, yang sebagian besar dikuasai oleh korporasi</a:t>
          </a:r>
          <a:endParaRPr lang="en-US" sz="1800" kern="1200" dirty="0">
            <a:latin typeface="+mn-lt"/>
            <a:cs typeface="Times New Roman" pitchFamily="18" charset="0"/>
          </a:endParaRPr>
        </a:p>
      </dsp:txBody>
      <dsp:txXfrm>
        <a:off x="447586" y="44738"/>
        <a:ext cx="7739722" cy="780010"/>
      </dsp:txXfrm>
    </dsp:sp>
    <dsp:sp modelId="{94F4BC09-4833-46FD-B09A-60D64F3DCFD4}">
      <dsp:nvSpPr>
        <dsp:cNvPr id="0" name=""/>
        <dsp:cNvSpPr/>
      </dsp:nvSpPr>
      <dsp:spPr>
        <a:xfrm>
          <a:off x="0" y="1782677"/>
          <a:ext cx="8236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A7CC08-FD87-42DF-9401-7FFE318431CB}">
      <dsp:nvSpPr>
        <dsp:cNvPr id="0" name=""/>
        <dsp:cNvSpPr/>
      </dsp:nvSpPr>
      <dsp:spPr>
        <a:xfrm>
          <a:off x="410617" y="1183745"/>
          <a:ext cx="7822180" cy="8941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24" tIns="0" rIns="2179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  <a:cs typeface="Times New Roman" pitchFamily="18" charset="0"/>
            </a:rPr>
            <a:t>Ketimpangan kebijakan dan/atau peraturan perundang-undangan di sektor Agraria dan Pengelolaan Sumberdaya Alam</a:t>
          </a:r>
          <a:endParaRPr lang="en-US" sz="1800" kern="1200" dirty="0">
            <a:latin typeface="+mn-lt"/>
            <a:cs typeface="Times New Roman" pitchFamily="18" charset="0"/>
          </a:endParaRPr>
        </a:p>
      </dsp:txBody>
      <dsp:txXfrm>
        <a:off x="454265" y="1227393"/>
        <a:ext cx="7734884" cy="806835"/>
      </dsp:txXfrm>
    </dsp:sp>
    <dsp:sp modelId="{C2A98031-B0ED-48BA-8660-5FDDAA481CB4}">
      <dsp:nvSpPr>
        <dsp:cNvPr id="0" name=""/>
        <dsp:cNvSpPr/>
      </dsp:nvSpPr>
      <dsp:spPr>
        <a:xfrm>
          <a:off x="0" y="3792354"/>
          <a:ext cx="8236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F3B680-073B-4088-814E-E1C1208CF988}">
      <dsp:nvSpPr>
        <dsp:cNvPr id="0" name=""/>
        <dsp:cNvSpPr/>
      </dsp:nvSpPr>
      <dsp:spPr>
        <a:xfrm>
          <a:off x="402976" y="2394677"/>
          <a:ext cx="7831592" cy="16928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24" tIns="0" rIns="2179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  <a:cs typeface="Times New Roman" pitchFamily="18" charset="0"/>
            </a:rPr>
            <a:t>Konversi </a:t>
          </a:r>
          <a:r>
            <a:rPr lang="en-US" sz="1800" b="1" kern="1200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wilayah kelola rakyat</a:t>
          </a:r>
          <a:r>
            <a:rPr lang="en-US" sz="1800" kern="1200" dirty="0" smtClean="0">
              <a:latin typeface="+mn-lt"/>
              <a:cs typeface="Times New Roman" pitchFamily="18" charset="0"/>
            </a:rPr>
            <a:t> menjadi izin </a:t>
          </a:r>
          <a:r>
            <a:rPr lang="en-US" sz="1800" b="1" kern="1200" dirty="0" err="1" smtClean="0">
              <a:solidFill>
                <a:srgbClr val="FF0000"/>
              </a:solidFill>
              <a:latin typeface="+mn-lt"/>
              <a:cs typeface="Times New Roman" pitchFamily="18" charset="0"/>
            </a:rPr>
            <a:t>konsesi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+mn-lt"/>
              <a:cs typeface="Times New Roman" pitchFamily="18" charset="0"/>
            </a:rPr>
            <a:t>korporasi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perkebunan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skala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besar</a:t>
          </a:r>
          <a:r>
            <a:rPr lang="en-US" sz="1800" kern="1200" dirty="0" smtClean="0">
              <a:latin typeface="+mn-lt"/>
              <a:cs typeface="Times New Roman" pitchFamily="18" charset="0"/>
            </a:rPr>
            <a:t>,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yaiyu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perkebunan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sawit</a:t>
          </a:r>
          <a:r>
            <a:rPr lang="en-US" sz="1800" kern="1200" dirty="0" smtClean="0">
              <a:latin typeface="+mn-lt"/>
              <a:cs typeface="Times New Roman" pitchFamily="18" charset="0"/>
            </a:rPr>
            <a:t> 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sebesar</a:t>
          </a:r>
          <a:r>
            <a:rPr lang="en-US" sz="1800" kern="1200" dirty="0" smtClean="0">
              <a:latin typeface="+mn-lt"/>
              <a:cs typeface="Times New Roman" pitchFamily="18" charset="0"/>
            </a:rPr>
            <a:t> 12,3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juta</a:t>
          </a:r>
          <a:r>
            <a:rPr lang="en-US" sz="1800" kern="1200" dirty="0" smtClean="0">
              <a:latin typeface="+mn-lt"/>
              <a:cs typeface="Times New Roman" pitchFamily="18" charset="0"/>
            </a:rPr>
            <a:t> ha, HTI 10,1 juta ha, HPH 25 juta ha,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pertambangan</a:t>
          </a:r>
          <a:r>
            <a:rPr lang="en-US" sz="1800" kern="1200" dirty="0" smtClean="0">
              <a:latin typeface="+mn-lt"/>
              <a:cs typeface="Times New Roman" pitchFamily="18" charset="0"/>
            </a:rPr>
            <a:t> 3,2 juta ha (dalam kawasan hutan) dimana jumlah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keseluruhanya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b="1" kern="1200" dirty="0" smtClean="0">
              <a:latin typeface="+mn-lt"/>
              <a:cs typeface="Times New Roman" pitchFamily="18" charset="0"/>
            </a:rPr>
            <a:t>57 juta ha </a:t>
          </a:r>
          <a:r>
            <a:rPr lang="en-US" sz="1800" kern="1200" dirty="0" smtClean="0">
              <a:latin typeface="+mn-lt"/>
              <a:cs typeface="Times New Roman" pitchFamily="18" charset="0"/>
            </a:rPr>
            <a:t>melalui izin pengelolaan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sumberdaya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alam</a:t>
          </a:r>
          <a:r>
            <a:rPr lang="en-US" sz="1800" kern="1200" dirty="0" smtClean="0">
              <a:latin typeface="+mn-lt"/>
              <a:cs typeface="Times New Roman" pitchFamily="18" charset="0"/>
            </a:rPr>
            <a:t>.</a:t>
          </a:r>
          <a:endParaRPr lang="en-US" sz="1800" kern="1200" dirty="0">
            <a:latin typeface="+mn-lt"/>
            <a:cs typeface="Times New Roman" pitchFamily="18" charset="0"/>
          </a:endParaRPr>
        </a:p>
      </dsp:txBody>
      <dsp:txXfrm>
        <a:off x="485615" y="2477316"/>
        <a:ext cx="7666314" cy="1527599"/>
      </dsp:txXfrm>
    </dsp:sp>
    <dsp:sp modelId="{05689B72-389B-47C9-871F-A5A0B18EA6DC}">
      <dsp:nvSpPr>
        <dsp:cNvPr id="0" name=""/>
        <dsp:cNvSpPr/>
      </dsp:nvSpPr>
      <dsp:spPr>
        <a:xfrm>
          <a:off x="0" y="4793268"/>
          <a:ext cx="8236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6CD945-3A40-4EA0-B118-896C2D1BD86B}">
      <dsp:nvSpPr>
        <dsp:cNvPr id="0" name=""/>
        <dsp:cNvSpPr/>
      </dsp:nvSpPr>
      <dsp:spPr>
        <a:xfrm>
          <a:off x="392921" y="4404354"/>
          <a:ext cx="7838791" cy="6841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24" tIns="0" rIns="2179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  <a:cs typeface="Times New Roman" pitchFamily="18" charset="0"/>
            </a:rPr>
            <a:t>Institusi Pemerintahan menjadi bagian dari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konflik</a:t>
          </a:r>
          <a:r>
            <a:rPr lang="en-US" sz="1800" kern="1200" dirty="0" smtClean="0">
              <a:latin typeface="+mn-lt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+mn-lt"/>
              <a:cs typeface="Times New Roman" pitchFamily="18" charset="0"/>
            </a:rPr>
            <a:t>Agararia</a:t>
          </a:r>
          <a:r>
            <a:rPr lang="en-US" sz="1800" kern="1200" dirty="0" smtClean="0">
              <a:latin typeface="+mn-lt"/>
              <a:cs typeface="Times New Roman" pitchFamily="18" charset="0"/>
            </a:rPr>
            <a:t> dan Sumberdaya alam </a:t>
          </a:r>
          <a:endParaRPr lang="en-US" sz="1800" kern="1200" dirty="0">
            <a:latin typeface="+mn-lt"/>
            <a:cs typeface="Times New Roman" pitchFamily="18" charset="0"/>
          </a:endParaRPr>
        </a:p>
      </dsp:txBody>
      <dsp:txXfrm>
        <a:off x="426317" y="4437750"/>
        <a:ext cx="7771999" cy="617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2898-698C-FD46-A217-E1083D34CCFC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0C21-06AE-3F49-9838-C358C8A26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soal</a:t>
            </a:r>
            <a:r>
              <a:rPr lang="en-US" baseline="0" dirty="0" smtClean="0"/>
              <a:t> Ecology/</a:t>
            </a:r>
            <a:r>
              <a:rPr lang="en-US" baseline="0" dirty="0" err="1" smtClean="0"/>
              <a:t>Ecologisme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disini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0C21-06AE-3F49-9838-C358C8A26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soal</a:t>
            </a:r>
            <a:r>
              <a:rPr lang="en-US" baseline="0" dirty="0" smtClean="0"/>
              <a:t> Ecology/</a:t>
            </a:r>
            <a:r>
              <a:rPr lang="en-US" baseline="0" dirty="0" err="1" smtClean="0"/>
              <a:t>Ecologisme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disini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0C21-06AE-3F49-9838-C358C8A26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soal</a:t>
            </a:r>
            <a:r>
              <a:rPr lang="en-US" baseline="0" dirty="0" smtClean="0"/>
              <a:t> Ecology/</a:t>
            </a:r>
            <a:r>
              <a:rPr lang="en-US" baseline="0" dirty="0" err="1" smtClean="0"/>
              <a:t>Ecologisme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kultural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ecofeminis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esensialis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feminis</a:t>
            </a:r>
            <a:r>
              <a:rPr lang="en-US" baseline="0" dirty="0" smtClean="0"/>
              <a:t> political </a:t>
            </a:r>
            <a:r>
              <a:rPr lang="en-US" baseline="0" dirty="0" smtClean="0"/>
              <a:t>ecologist.</a:t>
            </a:r>
          </a:p>
          <a:p>
            <a:r>
              <a:rPr lang="en-US" baseline="0" dirty="0" err="1" smtClean="0"/>
              <a:t>perempuan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menengah</a:t>
            </a:r>
            <a:r>
              <a:rPr lang="en-US" baseline="0" dirty="0" smtClean="0"/>
              <a:t>, level </a:t>
            </a:r>
            <a:r>
              <a:rPr lang="en-US" baseline="0" dirty="0" err="1" smtClean="0"/>
              <a:t>konsumsi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beyond carrying capacity??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0C21-06AE-3F49-9838-C358C8A26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7A4C91-FDDD-984A-BFDD-4622AD087D8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94382A4-245B-1040-8261-4B9F108CC5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744350" cy="1634543"/>
          </a:xfrm>
        </p:spPr>
        <p:txBody>
          <a:bodyPr/>
          <a:lstStyle/>
          <a:p>
            <a:r>
              <a:rPr lang="en-US" sz="4000" dirty="0" err="1" smtClean="0"/>
              <a:t>Perjuangan</a:t>
            </a:r>
            <a:r>
              <a:rPr lang="en-US" sz="4000" dirty="0" smtClean="0"/>
              <a:t> “</a:t>
            </a:r>
            <a:r>
              <a:rPr lang="en-US" sz="4000" dirty="0" err="1" smtClean="0"/>
              <a:t>Lingkungan</a:t>
            </a:r>
            <a:r>
              <a:rPr lang="en-US" sz="4000" dirty="0" smtClean="0"/>
              <a:t> </a:t>
            </a:r>
            <a:r>
              <a:rPr lang="en-US" sz="4000" dirty="0" err="1" smtClean="0"/>
              <a:t>Hidup</a:t>
            </a:r>
            <a:r>
              <a:rPr lang="en-US" sz="4000" dirty="0" smtClean="0"/>
              <a:t>” yang </a:t>
            </a:r>
            <a:r>
              <a:rPr lang="en-US" sz="4000" dirty="0" err="1" smtClean="0"/>
              <a:t>Feminis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Hidayati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WALHI</a:t>
            </a:r>
          </a:p>
        </p:txBody>
      </p:sp>
    </p:spTree>
    <p:extLst>
      <p:ext uri="{BB962C8B-B14F-4D97-AF65-F5344CB8AC3E}">
        <p14:creationId xmlns:p14="http://schemas.microsoft.com/office/powerpoint/2010/main" val="201160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8233" y="936474"/>
            <a:ext cx="7611367" cy="3657599"/>
          </a:xfrm>
        </p:spPr>
        <p:txBody>
          <a:bodyPr/>
          <a:lstStyle/>
          <a:p>
            <a:r>
              <a:rPr lang="en-US" sz="2000" dirty="0" err="1"/>
              <a:t>Buku</a:t>
            </a:r>
            <a:r>
              <a:rPr lang="en-US" sz="2000" dirty="0"/>
              <a:t> “Silent Spring” (1962) </a:t>
            </a:r>
            <a:r>
              <a:rPr lang="en-US" sz="2000" dirty="0" err="1"/>
              <a:t>oleh</a:t>
            </a:r>
            <a:r>
              <a:rPr lang="en-US" sz="2000" dirty="0"/>
              <a:t> Rachel Carson </a:t>
            </a:r>
            <a:r>
              <a:rPr lang="en-US" sz="2000" dirty="0" err="1"/>
              <a:t>memunculkan</a:t>
            </a:r>
            <a:r>
              <a:rPr lang="en-US" sz="2000" dirty="0"/>
              <a:t> </a:t>
            </a:r>
            <a:r>
              <a:rPr lang="en-US" sz="2000" dirty="0" err="1"/>
              <a:t>kesadaran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pencemaran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industrialisasi</a:t>
            </a:r>
            <a:r>
              <a:rPr lang="en-US" sz="2000" dirty="0"/>
              <a:t> di </a:t>
            </a:r>
            <a:r>
              <a:rPr lang="en-US" sz="2000" dirty="0" err="1"/>
              <a:t>Amerika</a:t>
            </a:r>
            <a:r>
              <a:rPr lang="en-US" sz="2000" dirty="0"/>
              <a:t> </a:t>
            </a:r>
            <a:r>
              <a:rPr lang="en-US" sz="2000" dirty="0" err="1" smtClean="0"/>
              <a:t>Serikat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Di Indonesia, </a:t>
            </a:r>
            <a:r>
              <a:rPr lang="en-US" sz="2000" dirty="0" err="1" smtClean="0"/>
              <a:t>perjuangan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mempertahankan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penghidupan</a:t>
            </a:r>
            <a:r>
              <a:rPr lang="en-US" sz="2000" dirty="0" smtClean="0"/>
              <a:t> -- </a:t>
            </a:r>
            <a:r>
              <a:rPr lang="en-US" sz="2000" dirty="0" err="1" smtClean="0"/>
              <a:t>Nai</a:t>
            </a:r>
            <a:r>
              <a:rPr lang="en-US" sz="2000" dirty="0" smtClean="0"/>
              <a:t> </a:t>
            </a:r>
            <a:r>
              <a:rPr lang="en-US" sz="2000" dirty="0" err="1" smtClean="0"/>
              <a:t>Sinta</a:t>
            </a:r>
            <a:r>
              <a:rPr lang="en-US" sz="2000" dirty="0" smtClean="0"/>
              <a:t> </a:t>
            </a:r>
            <a:r>
              <a:rPr lang="en-US" sz="2000" dirty="0" err="1" smtClean="0"/>
              <a:t>melawan</a:t>
            </a:r>
            <a:r>
              <a:rPr lang="en-US" sz="2000" dirty="0" smtClean="0"/>
              <a:t> </a:t>
            </a:r>
            <a:r>
              <a:rPr lang="en-US" sz="2000" dirty="0" err="1" smtClean="0"/>
              <a:t>Indorayon</a:t>
            </a:r>
            <a:r>
              <a:rPr lang="en-US" sz="2000" dirty="0" smtClean="0"/>
              <a:t>, Mama </a:t>
            </a:r>
            <a:r>
              <a:rPr lang="en-US" sz="2000" dirty="0" err="1" smtClean="0"/>
              <a:t>Yosepha</a:t>
            </a:r>
            <a:r>
              <a:rPr lang="en-US" sz="2000" dirty="0" smtClean="0"/>
              <a:t> </a:t>
            </a:r>
            <a:r>
              <a:rPr lang="en-US" sz="2000" dirty="0" err="1" smtClean="0"/>
              <a:t>Alomang</a:t>
            </a:r>
            <a:r>
              <a:rPr lang="en-US" sz="2000" dirty="0" smtClean="0"/>
              <a:t> </a:t>
            </a:r>
            <a:r>
              <a:rPr lang="en-US" sz="2000" dirty="0" err="1" smtClean="0"/>
              <a:t>melawan</a:t>
            </a:r>
            <a:r>
              <a:rPr lang="en-US" sz="2000" dirty="0" smtClean="0"/>
              <a:t> Freeport, Mama </a:t>
            </a:r>
            <a:r>
              <a:rPr lang="en-US" sz="2000" dirty="0" err="1" smtClean="0"/>
              <a:t>Aleta</a:t>
            </a:r>
            <a:r>
              <a:rPr lang="en-US" sz="2000" dirty="0" smtClean="0"/>
              <a:t> </a:t>
            </a:r>
            <a:r>
              <a:rPr lang="en-US" sz="2000" dirty="0" err="1" smtClean="0"/>
              <a:t>melawan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tambang</a:t>
            </a:r>
            <a:r>
              <a:rPr lang="en-US" sz="2000" dirty="0" smtClean="0"/>
              <a:t> </a:t>
            </a:r>
            <a:r>
              <a:rPr lang="en-US" sz="2000" dirty="0" err="1" smtClean="0"/>
              <a:t>Marmer</a:t>
            </a:r>
            <a:r>
              <a:rPr lang="en-US" sz="2000" dirty="0" smtClean="0"/>
              <a:t>,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kini</a:t>
            </a:r>
            <a:r>
              <a:rPr lang="en-US" sz="2000" dirty="0" smtClean="0"/>
              <a:t> </a:t>
            </a:r>
            <a:r>
              <a:rPr lang="en-US" sz="2000" dirty="0" err="1" smtClean="0"/>
              <a:t>Kartini</a:t>
            </a:r>
            <a:r>
              <a:rPr lang="en-US" sz="2000" dirty="0" smtClean="0"/>
              <a:t> </a:t>
            </a:r>
            <a:r>
              <a:rPr lang="en-US" sz="2000" dirty="0" err="1" smtClean="0"/>
              <a:t>Kendeng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388" y="5154908"/>
            <a:ext cx="7543800" cy="914400"/>
          </a:xfrm>
        </p:spPr>
        <p:txBody>
          <a:bodyPr/>
          <a:lstStyle/>
          <a:p>
            <a:r>
              <a:rPr lang="en-US" sz="3600" dirty="0" err="1" smtClean="0"/>
              <a:t>Perjuangan</a:t>
            </a:r>
            <a:r>
              <a:rPr lang="en-US" sz="3600" dirty="0" smtClean="0"/>
              <a:t> </a:t>
            </a:r>
            <a:r>
              <a:rPr lang="en-US" sz="3600" dirty="0" err="1" smtClean="0"/>
              <a:t>Keadilan</a:t>
            </a:r>
            <a:r>
              <a:rPr lang="en-US" sz="3600" dirty="0" smtClean="0"/>
              <a:t> </a:t>
            </a:r>
            <a:r>
              <a:rPr lang="en-US" sz="3600" dirty="0" err="1" smtClean="0"/>
              <a:t>Ekologis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381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625064"/>
          </a:xfrm>
        </p:spPr>
        <p:txBody>
          <a:bodyPr/>
          <a:lstStyle/>
          <a:p>
            <a:pPr algn="r"/>
            <a:r>
              <a:rPr lang="en-US" sz="3600" b="1" dirty="0" err="1" smtClean="0">
                <a:latin typeface="+mn-lt"/>
              </a:rPr>
              <a:t>Hubungan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Manusia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dengan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Alam</a:t>
            </a:r>
            <a:endParaRPr lang="en-US" sz="3600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20265" y="1487327"/>
            <a:ext cx="2791695" cy="27337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Anthroposentris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(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76056" y="1628800"/>
            <a:ext cx="2592288" cy="25922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Biosentris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47864" y="3645024"/>
            <a:ext cx="2592288" cy="25922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Ecosentris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Manusia-Alam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; </a:t>
            </a:r>
            <a:r>
              <a:rPr lang="en-US" dirty="0" err="1" smtClean="0"/>
              <a:t>interaksi</a:t>
            </a:r>
            <a:r>
              <a:rPr lang="en-US" dirty="0" smtClean="0"/>
              <a:t>/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timbal-balik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823540">
            <a:off x="-43420" y="3325424"/>
            <a:ext cx="1815702" cy="504056"/>
          </a:xfrm>
          <a:prstGeom prst="rightArrow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8487" y="1538090"/>
            <a:ext cx="7903357" cy="419397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Cara </a:t>
            </a:r>
            <a:r>
              <a:rPr lang="en-US" sz="2400" dirty="0" err="1"/>
              <a:t>pandang</a:t>
            </a:r>
            <a:r>
              <a:rPr lang="en-US" sz="2400" dirty="0"/>
              <a:t> </a:t>
            </a:r>
            <a:r>
              <a:rPr lang="en-US" sz="2400" dirty="0" err="1"/>
              <a:t>Ecosentris</a:t>
            </a:r>
            <a:r>
              <a:rPr lang="en-US" sz="2400" dirty="0"/>
              <a:t> </a:t>
            </a:r>
            <a:r>
              <a:rPr lang="en-US" sz="2400" dirty="0" err="1"/>
              <a:t>menganggap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“</a:t>
            </a:r>
            <a:r>
              <a:rPr lang="en-US" sz="2400" dirty="0" err="1"/>
              <a:t>dunia</a:t>
            </a:r>
            <a:r>
              <a:rPr lang="en-US" sz="2400" dirty="0"/>
              <a:t> non-</a:t>
            </a:r>
            <a:r>
              <a:rPr lang="en-US" sz="2400" dirty="0" err="1"/>
              <a:t>manusia</a:t>
            </a:r>
            <a:r>
              <a:rPr lang="en-US" sz="2400" dirty="0"/>
              <a:t>”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, </a:t>
            </a:r>
            <a:r>
              <a:rPr lang="en-US" sz="2400" dirty="0" err="1"/>
              <a:t>terlepas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Perjuangan</a:t>
            </a:r>
            <a:r>
              <a:rPr lang="en-US" sz="2400" dirty="0" smtClean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ekologis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perjuangan</a:t>
            </a:r>
            <a:r>
              <a:rPr lang="en-US" sz="2400" dirty="0"/>
              <a:t> </a:t>
            </a:r>
            <a:r>
              <a:rPr lang="en-US" sz="2400" dirty="0" err="1"/>
              <a:t>feminis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kesamaan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dominasi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alam</a:t>
            </a:r>
            <a:r>
              <a:rPr lang="en-US" sz="2400" dirty="0" smtClean="0"/>
              <a:t>;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Perjuangan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keadilan</a:t>
            </a:r>
            <a:r>
              <a:rPr lang="en-US" sz="2400" dirty="0" smtClean="0"/>
              <a:t> </a:t>
            </a:r>
            <a:r>
              <a:rPr lang="en-US" sz="2400" dirty="0" err="1" smtClean="0"/>
              <a:t>ekologis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terwujudnya</a:t>
            </a:r>
            <a:r>
              <a:rPr lang="en-US" sz="2400" dirty="0" smtClean="0"/>
              <a:t> “</a:t>
            </a:r>
            <a:r>
              <a:rPr lang="en-US" sz="2400" dirty="0" err="1" smtClean="0"/>
              <a:t>biosfera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egaliter</a:t>
            </a:r>
            <a:r>
              <a:rPr lang="en-US" sz="2400" dirty="0" smtClean="0"/>
              <a:t>” </a:t>
            </a:r>
            <a:r>
              <a:rPr lang="mr-IN" sz="2400" dirty="0" smtClean="0"/>
              <a:t>–</a:t>
            </a:r>
            <a:r>
              <a:rPr lang="en-US" sz="2400" dirty="0" smtClean="0"/>
              <a:t> yang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menjangkau</a:t>
            </a:r>
            <a:r>
              <a:rPr lang="en-US" sz="2400" dirty="0" smtClean="0"/>
              <a:t> </a:t>
            </a:r>
            <a:r>
              <a:rPr lang="en-US" sz="2400" dirty="0" err="1" smtClean="0"/>
              <a:t>generasi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Ecocide/</a:t>
            </a:r>
            <a:r>
              <a:rPr lang="en-US" sz="2400" dirty="0" err="1" smtClean="0"/>
              <a:t>Ekosida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pembunuhan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pemusnahan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eksploitasi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masif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1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76476"/>
            <a:ext cx="7543800" cy="914400"/>
          </a:xfrm>
        </p:spPr>
        <p:txBody>
          <a:bodyPr/>
          <a:lstStyle/>
          <a:p>
            <a:pPr algn="ctr"/>
            <a:r>
              <a:rPr lang="en-US" sz="2800" dirty="0" err="1" smtClean="0"/>
              <a:t>Fakta-fakta</a:t>
            </a:r>
            <a:r>
              <a:rPr lang="en-US" sz="2800" dirty="0" smtClean="0"/>
              <a:t> </a:t>
            </a:r>
            <a:r>
              <a:rPr lang="en-US" sz="2800" dirty="0" err="1" smtClean="0"/>
              <a:t>Bencana</a:t>
            </a:r>
            <a:r>
              <a:rPr lang="en-US" sz="2800" dirty="0" smtClean="0"/>
              <a:t> </a:t>
            </a:r>
            <a:r>
              <a:rPr lang="en-US" sz="2800" dirty="0" err="1" smtClean="0"/>
              <a:t>Ekologis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944" r="-6944"/>
          <a:stretch>
            <a:fillRect/>
          </a:stretch>
        </p:blipFill>
        <p:spPr>
          <a:xfrm>
            <a:off x="-266520" y="125439"/>
            <a:ext cx="9624925" cy="57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76476"/>
            <a:ext cx="7543800" cy="914400"/>
          </a:xfrm>
        </p:spPr>
        <p:txBody>
          <a:bodyPr/>
          <a:lstStyle/>
          <a:p>
            <a:pPr algn="ctr"/>
            <a:r>
              <a:rPr lang="en-US" sz="2800" dirty="0" err="1" smtClean="0"/>
              <a:t>Fakta-fakta</a:t>
            </a:r>
            <a:r>
              <a:rPr lang="en-US" sz="2800" dirty="0" smtClean="0"/>
              <a:t> </a:t>
            </a:r>
            <a:r>
              <a:rPr lang="en-US" sz="2800" dirty="0" err="1" smtClean="0"/>
              <a:t>Bencana</a:t>
            </a:r>
            <a:r>
              <a:rPr lang="en-US" sz="2800" dirty="0" smtClean="0"/>
              <a:t> </a:t>
            </a:r>
            <a:r>
              <a:rPr lang="en-US" sz="2800" dirty="0" err="1" smtClean="0"/>
              <a:t>Ekologis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2500" r="-12500"/>
          <a:stretch>
            <a:fillRect/>
          </a:stretch>
        </p:blipFill>
        <p:spPr>
          <a:xfrm>
            <a:off x="-188132" y="136359"/>
            <a:ext cx="9673121" cy="58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480"/>
              </p:ext>
            </p:extLst>
          </p:nvPr>
        </p:nvGraphicFramePr>
        <p:xfrm>
          <a:off x="292172" y="1050554"/>
          <a:ext cx="8236479" cy="529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777240" y="298267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/>
              <a:t>Fakta-fakta</a:t>
            </a:r>
            <a:r>
              <a:rPr lang="en-US" sz="2800" dirty="0" smtClean="0"/>
              <a:t> </a:t>
            </a:r>
            <a:r>
              <a:rPr lang="en-US" sz="2800" dirty="0" err="1" smtClean="0"/>
              <a:t>Ketimpangan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Ekonomi-Politik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84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340" y="183828"/>
            <a:ext cx="7799046" cy="556494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77240" y="6049578"/>
            <a:ext cx="7543800" cy="541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sumberdaya</a:t>
            </a:r>
            <a:r>
              <a:rPr lang="en-US" sz="2800" dirty="0" smtClean="0"/>
              <a:t>/resources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54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3276"/>
            <a:ext cx="8001000" cy="52832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777240" y="567647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sumberdaya</a:t>
            </a:r>
            <a:r>
              <a:rPr lang="en-US" sz="2800" dirty="0" smtClean="0"/>
              <a:t>/resources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4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6351" y="685801"/>
            <a:ext cx="8262328" cy="43610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Cikal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(Political Ecology)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pisau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paska</a:t>
            </a:r>
            <a:r>
              <a:rPr lang="en-US" dirty="0"/>
              <a:t> 1945;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Cultural Ecology (Anthropology &amp; Geography)</a:t>
            </a:r>
          </a:p>
          <a:p>
            <a:pPr lvl="1"/>
            <a:r>
              <a:rPr lang="en-US" dirty="0"/>
              <a:t>Community/Human Ecology</a:t>
            </a:r>
          </a:p>
          <a:p>
            <a:pPr lvl="1"/>
            <a:r>
              <a:rPr lang="en-US" dirty="0"/>
              <a:t>Hazards/Disasters Studies</a:t>
            </a:r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Dalamperkembangan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deplesi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6350" y="5511839"/>
            <a:ext cx="8262329" cy="914400"/>
          </a:xfrm>
        </p:spPr>
        <p:txBody>
          <a:bodyPr/>
          <a:lstStyle/>
          <a:p>
            <a:r>
              <a:rPr lang="en-US" sz="3600" dirty="0" err="1" smtClean="0"/>
              <a:t>Ekologi</a:t>
            </a:r>
            <a:r>
              <a:rPr lang="en-US" sz="3600" dirty="0" smtClean="0"/>
              <a:t> </a:t>
            </a:r>
            <a:r>
              <a:rPr lang="en-US" sz="3600" dirty="0" err="1" smtClean="0"/>
              <a:t>Politik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Pisau</a:t>
            </a:r>
            <a:r>
              <a:rPr lang="en-US" sz="3600" dirty="0" smtClean="0"/>
              <a:t> </a:t>
            </a:r>
            <a:r>
              <a:rPr lang="en-US" sz="3600" dirty="0" err="1" smtClean="0"/>
              <a:t>Analisis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(Mia </a:t>
            </a:r>
            <a:r>
              <a:rPr lang="en-US" sz="1800" dirty="0" err="1" smtClean="0"/>
              <a:t>Siscawati</a:t>
            </a:r>
            <a:r>
              <a:rPr lang="en-US" sz="18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709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6351" y="685801"/>
            <a:ext cx="8262328" cy="4361085"/>
          </a:xfrm>
        </p:spPr>
        <p:txBody>
          <a:bodyPr>
            <a:normAutofit/>
          </a:bodyPr>
          <a:lstStyle/>
          <a:p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kontemporer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kepemerintahan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yang </a:t>
            </a:r>
            <a:r>
              <a:rPr lang="en-US" dirty="0" err="1" smtClean="0"/>
              <a:t>homogen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plural yang </a:t>
            </a:r>
            <a:r>
              <a:rPr lang="en-US" dirty="0" err="1" smtClean="0"/>
              <a:t>heterogen</a:t>
            </a:r>
            <a:r>
              <a:rPr lang="en-US" dirty="0" smtClean="0"/>
              <a:t> (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entisitas</a:t>
            </a:r>
            <a:r>
              <a:rPr lang="en-US" dirty="0" smtClean="0"/>
              <a:t>, </a:t>
            </a:r>
            <a:r>
              <a:rPr lang="en-US" dirty="0" err="1" smtClean="0"/>
              <a:t>umur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status </a:t>
            </a:r>
            <a:r>
              <a:rPr lang="en-US" dirty="0" err="1" smtClean="0"/>
              <a:t>perkawinan</a:t>
            </a:r>
            <a:r>
              <a:rPr lang="en-US" dirty="0" smtClean="0"/>
              <a:t>,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err="1" smtClean="0"/>
              <a:t>kedekatan</a:t>
            </a:r>
            <a:r>
              <a:rPr lang="en-US" dirty="0" smtClean="0"/>
              <a:t> dg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pertarungan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,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,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klan</a:t>
            </a:r>
            <a:r>
              <a:rPr lang="en-US" dirty="0" smtClean="0"/>
              <a:t>, </a:t>
            </a:r>
            <a:r>
              <a:rPr lang="en-US" dirty="0" err="1" smtClean="0"/>
              <a:t>kampung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6350" y="5511839"/>
            <a:ext cx="8262329" cy="914400"/>
          </a:xfrm>
        </p:spPr>
        <p:txBody>
          <a:bodyPr/>
          <a:lstStyle/>
          <a:p>
            <a:r>
              <a:rPr lang="en-US" sz="3600" dirty="0" err="1" smtClean="0"/>
              <a:t>Ekologi</a:t>
            </a:r>
            <a:r>
              <a:rPr lang="en-US" sz="3600" dirty="0" smtClean="0"/>
              <a:t> </a:t>
            </a:r>
            <a:r>
              <a:rPr lang="en-US" sz="3600" dirty="0" err="1" smtClean="0"/>
              <a:t>Politik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Pisau</a:t>
            </a:r>
            <a:r>
              <a:rPr lang="en-US" sz="3600" dirty="0" smtClean="0"/>
              <a:t> </a:t>
            </a:r>
            <a:r>
              <a:rPr lang="en-US" sz="3600" dirty="0" err="1" smtClean="0"/>
              <a:t>Analisis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(Mia </a:t>
            </a:r>
            <a:r>
              <a:rPr lang="en-US" sz="1800" dirty="0" err="1" smtClean="0"/>
              <a:t>Siscawati</a:t>
            </a:r>
            <a:r>
              <a:rPr lang="en-US" sz="18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40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6351" y="685801"/>
            <a:ext cx="8262328" cy="43610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feminis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mengeksplorasi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,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kolektif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Dalam</a:t>
            </a:r>
            <a:r>
              <a:rPr lang="en-US" dirty="0" smtClean="0"/>
              <a:t> feminist political ecology,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homogen</a:t>
            </a:r>
            <a:r>
              <a:rPr lang="en-US" dirty="0" smtClean="0"/>
              <a:t>.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etnisitas</a:t>
            </a:r>
            <a:r>
              <a:rPr lang="en-US" dirty="0" smtClean="0"/>
              <a:t>, </a:t>
            </a:r>
            <a:r>
              <a:rPr lang="en-US" dirty="0" err="1" smtClean="0"/>
              <a:t>usia</a:t>
            </a:r>
            <a:r>
              <a:rPr lang="en-US" dirty="0" smtClean="0"/>
              <a:t>, </a:t>
            </a:r>
            <a:r>
              <a:rPr lang="en-US" dirty="0" err="1" smtClean="0"/>
              <a:t>seksualitas</a:t>
            </a:r>
            <a:r>
              <a:rPr lang="en-US" dirty="0" smtClean="0"/>
              <a:t>, status </a:t>
            </a:r>
            <a:r>
              <a:rPr lang="en-US" dirty="0" err="1" smtClean="0"/>
              <a:t>perkawinan</a:t>
            </a:r>
            <a:r>
              <a:rPr lang="en-US" dirty="0" smtClean="0"/>
              <a:t>,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, </a:t>
            </a:r>
            <a:r>
              <a:rPr lang="en-US" dirty="0" err="1" smtClean="0"/>
              <a:t>peran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6350" y="5511839"/>
            <a:ext cx="8262329" cy="914400"/>
          </a:xfrm>
        </p:spPr>
        <p:txBody>
          <a:bodyPr/>
          <a:lstStyle/>
          <a:p>
            <a:r>
              <a:rPr lang="en-US" sz="3600" dirty="0" smtClean="0"/>
              <a:t>Feminist Political Ecology</a:t>
            </a:r>
            <a:br>
              <a:rPr lang="en-US" sz="3600" dirty="0" smtClean="0"/>
            </a:br>
            <a:r>
              <a:rPr lang="en-US" sz="1800" dirty="0" smtClean="0"/>
              <a:t>(Mia </a:t>
            </a:r>
            <a:r>
              <a:rPr lang="en-US" sz="1800" dirty="0" err="1" smtClean="0"/>
              <a:t>Siscawati</a:t>
            </a:r>
            <a:r>
              <a:rPr lang="en-US" sz="18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0351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148</TotalTime>
  <Words>651</Words>
  <Application>Microsoft Macintosh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Perjuangan “Lingkungan Hidup” yang Feminis</vt:lpstr>
      <vt:lpstr>Fakta-fakta Bencana Ekologis</vt:lpstr>
      <vt:lpstr>Fakta-fakta Bencana Ekologis</vt:lpstr>
      <vt:lpstr>PowerPoint Presentation</vt:lpstr>
      <vt:lpstr>PowerPoint Presentation</vt:lpstr>
      <vt:lpstr>PowerPoint Presentation</vt:lpstr>
      <vt:lpstr>Ekologi Politik sebagai Pisau Analisis (Mia Siscawati)</vt:lpstr>
      <vt:lpstr>Ekologi Politik sebagai Pisau Analisis (Mia Siscawati)</vt:lpstr>
      <vt:lpstr>Feminist Political Ecology (Mia Siscawati)</vt:lpstr>
      <vt:lpstr>Perjuangan Keadilan Ekologis</vt:lpstr>
      <vt:lpstr>Hubungan Manusia dengan Alam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Perjuangan Lingkungan Hidup yang Feminis</dc:title>
  <dc:creator>Yaya Eknas</dc:creator>
  <cp:lastModifiedBy>Yaya Eknas</cp:lastModifiedBy>
  <cp:revision>15</cp:revision>
  <dcterms:created xsi:type="dcterms:W3CDTF">2017-09-29T08:42:49Z</dcterms:created>
  <dcterms:modified xsi:type="dcterms:W3CDTF">2017-09-29T11:53:06Z</dcterms:modified>
</cp:coreProperties>
</file>